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449579"/>
            <a:ext cx="1684908" cy="698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996430" y="9915855"/>
            <a:ext cx="14732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rcpsych.ac.uk/docs/default-source/improving-care/better-mh-policy/college-reports/college-report-cr164.pdf?sfvrsn=79416179_2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1812" y="1156715"/>
            <a:ext cx="5870575" cy="875030"/>
          </a:xfrm>
          <a:prstGeom prst="rect">
            <a:avLst/>
          </a:prstGeom>
          <a:solidFill>
            <a:srgbClr val="00AFEF"/>
          </a:solidFill>
          <a:ln w="609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3250"/>
              </a:lnSpc>
            </a:pPr>
            <a:r>
              <a:rPr dirty="0" sz="2800" spc="-5" b="1">
                <a:latin typeface="Calibri"/>
                <a:cs typeface="Calibri"/>
              </a:rPr>
              <a:t>Understanding Personality</a:t>
            </a:r>
            <a:r>
              <a:rPr dirty="0" sz="2800" spc="-10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Disorders</a:t>
            </a:r>
            <a:endParaRPr sz="2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r>
              <a:rPr dirty="0" sz="2800" spc="-5" b="1">
                <a:latin typeface="Calibri"/>
                <a:cs typeface="Calibri"/>
              </a:rPr>
              <a:t>and the impact on</a:t>
            </a:r>
            <a:r>
              <a:rPr dirty="0" sz="2800" spc="5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Mothering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2014473"/>
            <a:ext cx="667385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Personality disorder (PD) </a:t>
            </a:r>
            <a:r>
              <a:rPr dirty="0" sz="1200">
                <a:latin typeface="Calibri"/>
                <a:cs typeface="Calibri"/>
              </a:rPr>
              <a:t>is a </a:t>
            </a:r>
            <a:r>
              <a:rPr dirty="0" sz="1200" spc="-5">
                <a:latin typeface="Calibri"/>
                <a:cs typeface="Calibri"/>
              </a:rPr>
              <a:t>recognised medical </a:t>
            </a:r>
            <a:r>
              <a:rPr dirty="0" sz="1200">
                <a:latin typeface="Calibri"/>
                <a:cs typeface="Calibri"/>
              </a:rPr>
              <a:t>condition. </a:t>
            </a:r>
            <a:r>
              <a:rPr dirty="0" sz="1200" spc="-5">
                <a:latin typeface="Calibri"/>
                <a:cs typeface="Calibri"/>
              </a:rPr>
              <a:t>People with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PD;</a:t>
            </a:r>
            <a:endParaRPr sz="1200">
              <a:latin typeface="Calibri"/>
              <a:cs typeface="Calibri"/>
            </a:endParaRPr>
          </a:p>
          <a:p>
            <a:pPr marL="469900" marR="5080" indent="-229235">
              <a:lnSpc>
                <a:spcPct val="117500"/>
              </a:lnSpc>
              <a:spcBef>
                <a:spcPts val="105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200" spc="-5">
                <a:latin typeface="Calibri"/>
                <a:cs typeface="Calibri"/>
              </a:rPr>
              <a:t>Experience distress and </a:t>
            </a:r>
            <a:r>
              <a:rPr dirty="0" sz="1200">
                <a:latin typeface="Calibri"/>
                <a:cs typeface="Calibri"/>
              </a:rPr>
              <a:t>discomfort </a:t>
            </a:r>
            <a:r>
              <a:rPr dirty="0" sz="1200" spc="-5">
                <a:latin typeface="Calibri"/>
                <a:cs typeface="Calibri"/>
              </a:rPr>
              <a:t>with their self-experience, especially </a:t>
            </a:r>
            <a:r>
              <a:rPr dirty="0" sz="120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relation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5">
                <a:latin typeface="Calibri"/>
                <a:cs typeface="Calibri"/>
              </a:rPr>
              <a:t>mood and  arousal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"/>
            </a:pPr>
            <a:endParaRPr sz="1050">
              <a:latin typeface="Calibri"/>
              <a:cs typeface="Calibri"/>
            </a:endParaRPr>
          </a:p>
          <a:p>
            <a:pPr marL="469900" indent="-229235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dirty="0" sz="1200">
                <a:latin typeface="Calibri"/>
                <a:cs typeface="Calibri"/>
              </a:rPr>
              <a:t>Struggle </a:t>
            </a:r>
            <a:r>
              <a:rPr dirty="0" sz="1200" spc="-5">
                <a:latin typeface="Calibri"/>
                <a:cs typeface="Calibri"/>
              </a:rPr>
              <a:t>with close relationships; especially relationships that involve need and</a:t>
            </a:r>
            <a:r>
              <a:rPr dirty="0" sz="1200" spc="7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dependency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6122288"/>
            <a:ext cx="6673215" cy="34886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16900"/>
              </a:lnSpc>
              <a:spcBef>
                <a:spcPts val="95"/>
              </a:spcBef>
            </a:pP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key feature of EUPD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5">
                <a:latin typeface="Calibri"/>
                <a:cs typeface="Calibri"/>
              </a:rPr>
              <a:t>oscillation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mood and arousal, often accompanied </a:t>
            </a:r>
            <a:r>
              <a:rPr dirty="0" sz="1200">
                <a:latin typeface="Calibri"/>
                <a:cs typeface="Calibri"/>
              </a:rPr>
              <a:t>by </a:t>
            </a:r>
            <a:r>
              <a:rPr dirty="0" sz="1200" spc="-5">
                <a:latin typeface="Calibri"/>
                <a:cs typeface="Calibri"/>
              </a:rPr>
              <a:t>suicidal ideation. People  often </a:t>
            </a:r>
            <a:r>
              <a:rPr dirty="0" sz="1200">
                <a:latin typeface="Calibri"/>
                <a:cs typeface="Calibri"/>
              </a:rPr>
              <a:t>have </a:t>
            </a:r>
            <a:r>
              <a:rPr dirty="0" sz="1200" spc="-5">
                <a:latin typeface="Calibri"/>
                <a:cs typeface="Calibri"/>
              </a:rPr>
              <a:t>periods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crisis where </a:t>
            </a:r>
            <a:r>
              <a:rPr dirty="0" sz="1200">
                <a:latin typeface="Calibri"/>
                <a:cs typeface="Calibri"/>
              </a:rPr>
              <a:t>they </a:t>
            </a:r>
            <a:r>
              <a:rPr dirty="0" sz="1200" spc="-5">
                <a:latin typeface="Calibri"/>
                <a:cs typeface="Calibri"/>
              </a:rPr>
              <a:t>attempt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5">
                <a:latin typeface="Calibri"/>
                <a:cs typeface="Calibri"/>
              </a:rPr>
              <a:t>self-medicate with alcohol </a:t>
            </a:r>
            <a:r>
              <a:rPr dirty="0" sz="1200">
                <a:latin typeface="Calibri"/>
                <a:cs typeface="Calibri"/>
              </a:rPr>
              <a:t>or </a:t>
            </a:r>
            <a:r>
              <a:rPr dirty="0" sz="1200" spc="-5">
                <a:latin typeface="Calibri"/>
                <a:cs typeface="Calibri"/>
              </a:rPr>
              <a:t>drugs; </a:t>
            </a:r>
            <a:r>
              <a:rPr dirty="0" sz="1200">
                <a:latin typeface="Calibri"/>
                <a:cs typeface="Calibri"/>
              </a:rPr>
              <a:t>or </a:t>
            </a:r>
            <a:r>
              <a:rPr dirty="0" sz="1200" spc="-5">
                <a:latin typeface="Calibri"/>
                <a:cs typeface="Calibri"/>
              </a:rPr>
              <a:t>regulate their  distress </a:t>
            </a:r>
            <a:r>
              <a:rPr dirty="0" sz="1200">
                <a:latin typeface="Calibri"/>
                <a:cs typeface="Calibri"/>
              </a:rPr>
              <a:t>by </a:t>
            </a:r>
            <a:r>
              <a:rPr dirty="0" sz="1200" spc="-5">
                <a:latin typeface="Calibri"/>
                <a:cs typeface="Calibri"/>
              </a:rPr>
              <a:t>self-harming </a:t>
            </a:r>
            <a:r>
              <a:rPr dirty="0" sz="1200">
                <a:latin typeface="Calibri"/>
                <a:cs typeface="Calibri"/>
              </a:rPr>
              <a:t>or taking </a:t>
            </a:r>
            <a:r>
              <a:rPr dirty="0" sz="1200" spc="-5">
                <a:latin typeface="Calibri"/>
                <a:cs typeface="Calibri"/>
              </a:rPr>
              <a:t>overdoses. People with PD often make </a:t>
            </a:r>
            <a:r>
              <a:rPr dirty="0" sz="1200">
                <a:latin typeface="Calibri"/>
                <a:cs typeface="Calibri"/>
              </a:rPr>
              <a:t>very intense </a:t>
            </a:r>
            <a:r>
              <a:rPr dirty="0" sz="1200" spc="-5">
                <a:latin typeface="Calibri"/>
                <a:cs typeface="Calibri"/>
              </a:rPr>
              <a:t>attachments to  caregivers </a:t>
            </a:r>
            <a:r>
              <a:rPr dirty="0" sz="1200">
                <a:latin typeface="Calibri"/>
                <a:cs typeface="Calibri"/>
              </a:rPr>
              <a:t>and </a:t>
            </a:r>
            <a:r>
              <a:rPr dirty="0" sz="1200" spc="-5">
                <a:latin typeface="Calibri"/>
                <a:cs typeface="Calibri"/>
              </a:rPr>
              <a:t>easily feel abandoned </a:t>
            </a:r>
            <a:r>
              <a:rPr dirty="0" sz="1200">
                <a:latin typeface="Calibri"/>
                <a:cs typeface="Calibri"/>
              </a:rPr>
              <a:t>if </a:t>
            </a:r>
            <a:r>
              <a:rPr dirty="0" sz="1200" spc="-5">
                <a:latin typeface="Calibri"/>
                <a:cs typeface="Calibri"/>
              </a:rPr>
              <a:t>those carers </a:t>
            </a:r>
            <a:r>
              <a:rPr dirty="0" sz="1200">
                <a:latin typeface="Calibri"/>
                <a:cs typeface="Calibri"/>
              </a:rPr>
              <a:t>are not </a:t>
            </a:r>
            <a:r>
              <a:rPr dirty="0" sz="1200" spc="-5">
                <a:latin typeface="Calibri"/>
                <a:cs typeface="Calibri"/>
              </a:rPr>
              <a:t>always </a:t>
            </a:r>
            <a:r>
              <a:rPr dirty="0" sz="1200">
                <a:latin typeface="Calibri"/>
                <a:cs typeface="Calibri"/>
              </a:rPr>
              <a:t>available. </a:t>
            </a:r>
            <a:r>
              <a:rPr dirty="0" sz="1200" spc="-5">
                <a:latin typeface="Calibri"/>
                <a:cs typeface="Calibri"/>
              </a:rPr>
              <a:t>People with EUPD are often  </a:t>
            </a:r>
            <a:r>
              <a:rPr dirty="0" sz="1200">
                <a:latin typeface="Calibri"/>
                <a:cs typeface="Calibri"/>
              </a:rPr>
              <a:t>high </a:t>
            </a:r>
            <a:r>
              <a:rPr dirty="0" sz="1200" spc="-5">
                <a:latin typeface="Calibri"/>
                <a:cs typeface="Calibri"/>
              </a:rPr>
              <a:t>users </a:t>
            </a:r>
            <a:r>
              <a:rPr dirty="0" sz="1200">
                <a:latin typeface="Calibri"/>
                <a:cs typeface="Calibri"/>
              </a:rPr>
              <a:t>of mental </a:t>
            </a:r>
            <a:r>
              <a:rPr dirty="0" sz="1200" spc="-5">
                <a:latin typeface="Calibri"/>
                <a:cs typeface="Calibri"/>
              </a:rPr>
              <a:t>health services and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therapy.</a:t>
            </a:r>
            <a:endParaRPr sz="1200">
              <a:latin typeface="Calibri"/>
              <a:cs typeface="Calibri"/>
            </a:endParaRPr>
          </a:p>
          <a:p>
            <a:pPr algn="just" marL="12700" marR="5080">
              <a:lnSpc>
                <a:spcPct val="117000"/>
              </a:lnSpc>
              <a:spcBef>
                <a:spcPts val="1005"/>
              </a:spcBef>
            </a:pPr>
            <a:r>
              <a:rPr dirty="0" sz="1200">
                <a:latin typeface="Calibri"/>
                <a:cs typeface="Calibri"/>
              </a:rPr>
              <a:t>PD </a:t>
            </a:r>
            <a:r>
              <a:rPr dirty="0" sz="1200" spc="-5">
                <a:latin typeface="Calibri"/>
                <a:cs typeface="Calibri"/>
              </a:rPr>
              <a:t>develops </a:t>
            </a:r>
            <a:r>
              <a:rPr dirty="0" sz="120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childhood </a:t>
            </a:r>
            <a:r>
              <a:rPr dirty="0" sz="1200">
                <a:latin typeface="Calibri"/>
                <a:cs typeface="Calibri"/>
              </a:rPr>
              <a:t>and </a:t>
            </a:r>
            <a:r>
              <a:rPr dirty="0" sz="1200" spc="-5">
                <a:latin typeface="Calibri"/>
                <a:cs typeface="Calibri"/>
              </a:rPr>
              <a:t>usually manifests </a:t>
            </a:r>
            <a:r>
              <a:rPr dirty="0" sz="1200">
                <a:latin typeface="Calibri"/>
                <a:cs typeface="Calibri"/>
              </a:rPr>
              <a:t>in late </a:t>
            </a:r>
            <a:r>
              <a:rPr dirty="0" sz="1200" spc="-5">
                <a:latin typeface="Calibri"/>
                <a:cs typeface="Calibri"/>
              </a:rPr>
              <a:t>childhood </a:t>
            </a:r>
            <a:r>
              <a:rPr dirty="0" sz="1200">
                <a:latin typeface="Calibri"/>
                <a:cs typeface="Calibri"/>
              </a:rPr>
              <a:t>or </a:t>
            </a:r>
            <a:r>
              <a:rPr dirty="0" sz="1200" spc="-5">
                <a:latin typeface="Calibri"/>
                <a:cs typeface="Calibri"/>
              </a:rPr>
              <a:t>adolescence. Studies suggest </a:t>
            </a:r>
            <a:r>
              <a:rPr dirty="0" sz="1200" spc="-10">
                <a:latin typeface="Calibri"/>
                <a:cs typeface="Calibri"/>
              </a:rPr>
              <a:t>that  </a:t>
            </a:r>
            <a:r>
              <a:rPr dirty="0" sz="1200" spc="-5">
                <a:latin typeface="Calibri"/>
                <a:cs typeface="Calibri"/>
              </a:rPr>
              <a:t>there </a:t>
            </a:r>
            <a:r>
              <a:rPr dirty="0" sz="1200">
                <a:latin typeface="Calibri"/>
                <a:cs typeface="Calibri"/>
              </a:rPr>
              <a:t>are degrees </a:t>
            </a:r>
            <a:r>
              <a:rPr dirty="0" sz="1200" spc="-5">
                <a:latin typeface="Calibri"/>
                <a:cs typeface="Calibri"/>
              </a:rPr>
              <a:t>of severity </a:t>
            </a:r>
            <a:r>
              <a:rPr dirty="0" sz="1200">
                <a:latin typeface="Calibri"/>
                <a:cs typeface="Calibri"/>
              </a:rPr>
              <a:t>of PD. </a:t>
            </a:r>
            <a:r>
              <a:rPr dirty="0" sz="1200" spc="-5">
                <a:latin typeface="Calibri"/>
                <a:cs typeface="Calibri"/>
              </a:rPr>
              <a:t>Many people </a:t>
            </a:r>
            <a:r>
              <a:rPr dirty="0" sz="1200">
                <a:latin typeface="Calibri"/>
                <a:cs typeface="Calibri"/>
              </a:rPr>
              <a:t>have mild degrees </a:t>
            </a:r>
            <a:r>
              <a:rPr dirty="0" sz="1200" spc="-5">
                <a:latin typeface="Calibri"/>
                <a:cs typeface="Calibri"/>
              </a:rPr>
              <a:t>of personality dysfunction which </a:t>
            </a:r>
            <a:r>
              <a:rPr dirty="0" sz="1200">
                <a:latin typeface="Calibri"/>
                <a:cs typeface="Calibri"/>
              </a:rPr>
              <a:t>may  get </a:t>
            </a:r>
            <a:r>
              <a:rPr dirty="0" sz="1200" spc="-5">
                <a:latin typeface="Calibri"/>
                <a:cs typeface="Calibri"/>
              </a:rPr>
              <a:t>worse under stress. Only </a:t>
            </a:r>
            <a:r>
              <a:rPr dirty="0" sz="1200">
                <a:latin typeface="Calibri"/>
                <a:cs typeface="Calibri"/>
              </a:rPr>
              <a:t>a minority </a:t>
            </a:r>
            <a:r>
              <a:rPr dirty="0" sz="1200" spc="-5">
                <a:latin typeface="Calibri"/>
                <a:cs typeface="Calibri"/>
              </a:rPr>
              <a:t>(1%) </a:t>
            </a:r>
            <a:r>
              <a:rPr dirty="0" sz="1200">
                <a:latin typeface="Calibri"/>
                <a:cs typeface="Calibri"/>
              </a:rPr>
              <a:t>of the </a:t>
            </a:r>
            <a:r>
              <a:rPr dirty="0" sz="1200" spc="-5">
                <a:latin typeface="Calibri"/>
                <a:cs typeface="Calibri"/>
              </a:rPr>
              <a:t>population </a:t>
            </a:r>
            <a:r>
              <a:rPr dirty="0" sz="1200">
                <a:latin typeface="Calibri"/>
                <a:cs typeface="Calibri"/>
              </a:rPr>
              <a:t>have </a:t>
            </a:r>
            <a:r>
              <a:rPr dirty="0" sz="1200" spc="-5">
                <a:latin typeface="Calibri"/>
                <a:cs typeface="Calibri"/>
              </a:rPr>
              <a:t>severe disorders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personality. </a:t>
            </a:r>
            <a:r>
              <a:rPr dirty="0" sz="1200">
                <a:latin typeface="Calibri"/>
                <a:cs typeface="Calibri"/>
              </a:rPr>
              <a:t>This  group </a:t>
            </a:r>
            <a:r>
              <a:rPr dirty="0" sz="1200" spc="-5">
                <a:latin typeface="Calibri"/>
                <a:cs typeface="Calibri"/>
              </a:rPr>
              <a:t>are </a:t>
            </a:r>
            <a:r>
              <a:rPr dirty="0" sz="1200">
                <a:latin typeface="Calibri"/>
                <a:cs typeface="Calibri"/>
              </a:rPr>
              <a:t>at </a:t>
            </a:r>
            <a:r>
              <a:rPr dirty="0" sz="1200" spc="-5">
                <a:latin typeface="Calibri"/>
                <a:cs typeface="Calibri"/>
              </a:rPr>
              <a:t>increased risk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problematic behaviours like repeated self-harm and/or occasional violence </a:t>
            </a:r>
            <a:r>
              <a:rPr dirty="0" sz="1200">
                <a:latin typeface="Calibri"/>
                <a:cs typeface="Calibri"/>
              </a:rPr>
              <a:t>to  </a:t>
            </a:r>
            <a:r>
              <a:rPr dirty="0" sz="1200" spc="-5">
                <a:latin typeface="Calibri"/>
                <a:cs typeface="Calibri"/>
              </a:rPr>
              <a:t>others. </a:t>
            </a:r>
            <a:r>
              <a:rPr dirty="0" sz="1200">
                <a:latin typeface="Calibri"/>
                <a:cs typeface="Calibri"/>
              </a:rPr>
              <a:t>They may </a:t>
            </a:r>
            <a:r>
              <a:rPr dirty="0" sz="1200" spc="-5">
                <a:latin typeface="Calibri"/>
                <a:cs typeface="Calibri"/>
              </a:rPr>
              <a:t>struggle with </a:t>
            </a:r>
            <a:r>
              <a:rPr dirty="0" sz="1200">
                <a:latin typeface="Calibri"/>
                <a:cs typeface="Calibri"/>
              </a:rPr>
              <a:t>co-morbid </a:t>
            </a:r>
            <a:r>
              <a:rPr dirty="0" sz="1200" spc="-5">
                <a:latin typeface="Calibri"/>
                <a:cs typeface="Calibri"/>
              </a:rPr>
              <a:t>problems like depression, substance </a:t>
            </a:r>
            <a:r>
              <a:rPr dirty="0" sz="1200">
                <a:latin typeface="Calibri"/>
                <a:cs typeface="Calibri"/>
              </a:rPr>
              <a:t>misuse </a:t>
            </a:r>
            <a:r>
              <a:rPr dirty="0" sz="1200" spc="-5">
                <a:latin typeface="Calibri"/>
                <a:cs typeface="Calibri"/>
              </a:rPr>
              <a:t>and brief periods </a:t>
            </a:r>
            <a:r>
              <a:rPr dirty="0" sz="1200">
                <a:latin typeface="Calibri"/>
                <a:cs typeface="Calibri"/>
              </a:rPr>
              <a:t>of  </a:t>
            </a:r>
            <a:r>
              <a:rPr dirty="0" sz="1200" spc="-5">
                <a:latin typeface="Calibri"/>
                <a:cs typeface="Calibri"/>
              </a:rPr>
              <a:t>psychosis.</a:t>
            </a:r>
            <a:endParaRPr sz="1200">
              <a:latin typeface="Calibri"/>
              <a:cs typeface="Calibri"/>
            </a:endParaRPr>
          </a:p>
          <a:p>
            <a:pPr algn="just" marL="12700" marR="5080">
              <a:lnSpc>
                <a:spcPct val="116900"/>
              </a:lnSpc>
              <a:spcBef>
                <a:spcPts val="1005"/>
              </a:spcBef>
            </a:pPr>
            <a:r>
              <a:rPr dirty="0" sz="1200">
                <a:latin typeface="Calibri"/>
                <a:cs typeface="Calibri"/>
              </a:rPr>
              <a:t>PD </a:t>
            </a:r>
            <a:r>
              <a:rPr dirty="0" sz="1200" spc="-5">
                <a:latin typeface="Calibri"/>
                <a:cs typeface="Calibri"/>
              </a:rPr>
              <a:t>can </a:t>
            </a:r>
            <a:r>
              <a:rPr dirty="0" sz="1200">
                <a:latin typeface="Calibri"/>
                <a:cs typeface="Calibri"/>
              </a:rPr>
              <a:t>be </a:t>
            </a:r>
            <a:r>
              <a:rPr dirty="0" sz="1200" spc="-5">
                <a:latin typeface="Calibri"/>
                <a:cs typeface="Calibri"/>
              </a:rPr>
              <a:t>caused </a:t>
            </a:r>
            <a:r>
              <a:rPr dirty="0" sz="1200">
                <a:latin typeface="Calibri"/>
                <a:cs typeface="Calibri"/>
              </a:rPr>
              <a:t>by </a:t>
            </a:r>
            <a:r>
              <a:rPr dirty="0" sz="1200" spc="-5">
                <a:latin typeface="Calibri"/>
                <a:cs typeface="Calibri"/>
              </a:rPr>
              <a:t>multiple factors, including genetic vulnerability and/or </a:t>
            </a:r>
            <a:r>
              <a:rPr dirty="0" sz="1200">
                <a:latin typeface="Calibri"/>
                <a:cs typeface="Calibri"/>
              </a:rPr>
              <a:t>adverse </a:t>
            </a:r>
            <a:r>
              <a:rPr dirty="0" sz="1200" spc="-5">
                <a:latin typeface="Calibri"/>
                <a:cs typeface="Calibri"/>
              </a:rPr>
              <a:t>childhood experience.  </a:t>
            </a:r>
            <a:r>
              <a:rPr dirty="0" sz="120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relation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5">
                <a:latin typeface="Calibri"/>
                <a:cs typeface="Calibri"/>
              </a:rPr>
              <a:t>childhood </a:t>
            </a:r>
            <a:r>
              <a:rPr dirty="0" sz="1200">
                <a:latin typeface="Calibri"/>
                <a:cs typeface="Calibri"/>
              </a:rPr>
              <a:t>adversity, </a:t>
            </a:r>
            <a:r>
              <a:rPr dirty="0" sz="1200" spc="-5">
                <a:latin typeface="Calibri"/>
                <a:cs typeface="Calibri"/>
              </a:rPr>
              <a:t>the riskiest experiences </a:t>
            </a:r>
            <a:r>
              <a:rPr dirty="0" sz="1200">
                <a:latin typeface="Calibri"/>
                <a:cs typeface="Calibri"/>
              </a:rPr>
              <a:t>are </a:t>
            </a:r>
            <a:r>
              <a:rPr dirty="0" sz="1200" spc="-5">
                <a:latin typeface="Calibri"/>
                <a:cs typeface="Calibri"/>
              </a:rPr>
              <a:t>parental neglect </a:t>
            </a:r>
            <a:r>
              <a:rPr dirty="0" sz="1200">
                <a:latin typeface="Calibri"/>
                <a:cs typeface="Calibri"/>
              </a:rPr>
              <a:t>and </a:t>
            </a:r>
            <a:r>
              <a:rPr dirty="0" sz="1200" spc="-5">
                <a:latin typeface="Calibri"/>
                <a:cs typeface="Calibri"/>
              </a:rPr>
              <a:t>maltreatment.  </a:t>
            </a:r>
            <a:r>
              <a:rPr dirty="0" sz="1200">
                <a:latin typeface="Calibri"/>
                <a:cs typeface="Calibri"/>
              </a:rPr>
              <a:t>Mediating </a:t>
            </a:r>
            <a:r>
              <a:rPr dirty="0" sz="1200" spc="-5">
                <a:latin typeface="Calibri"/>
                <a:cs typeface="Calibri"/>
              </a:rPr>
              <a:t>mechanisms </a:t>
            </a:r>
            <a:r>
              <a:rPr dirty="0" sz="1200">
                <a:latin typeface="Calibri"/>
                <a:cs typeface="Calibri"/>
              </a:rPr>
              <a:t>are </a:t>
            </a:r>
            <a:r>
              <a:rPr dirty="0" sz="1200" spc="-5">
                <a:latin typeface="Calibri"/>
                <a:cs typeface="Calibri"/>
              </a:rPr>
              <a:t>likely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5">
                <a:latin typeface="Calibri"/>
                <a:cs typeface="Calibri"/>
              </a:rPr>
              <a:t>involve unresolved distress, impairment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explicit memory </a:t>
            </a:r>
            <a:r>
              <a:rPr dirty="0" sz="1200">
                <a:latin typeface="Calibri"/>
                <a:cs typeface="Calibri"/>
              </a:rPr>
              <a:t>and  </a:t>
            </a:r>
            <a:r>
              <a:rPr dirty="0" sz="1200" spc="-5">
                <a:latin typeface="Calibri"/>
                <a:cs typeface="Calibri"/>
              </a:rPr>
              <a:t>insecure attachment.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8620" y="3328670"/>
            <a:ext cx="6731634" cy="2499995"/>
          </a:xfrm>
          <a:prstGeom prst="rect">
            <a:avLst/>
          </a:prstGeom>
          <a:solidFill>
            <a:srgbClr val="CCC0D9"/>
          </a:solidFill>
          <a:ln w="6096">
            <a:solidFill>
              <a:srgbClr val="000000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67945">
              <a:lnSpc>
                <a:spcPct val="100000"/>
              </a:lnSpc>
            </a:pPr>
            <a:r>
              <a:rPr dirty="0" sz="1200">
                <a:latin typeface="Calibri"/>
                <a:cs typeface="Calibri"/>
              </a:rPr>
              <a:t>There are </a:t>
            </a:r>
            <a:r>
              <a:rPr dirty="0" sz="1200" spc="-5">
                <a:latin typeface="Calibri"/>
                <a:cs typeface="Calibri"/>
              </a:rPr>
              <a:t>different clusters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PD;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150">
              <a:latin typeface="Calibri"/>
              <a:cs typeface="Calibri"/>
            </a:endParaRPr>
          </a:p>
          <a:p>
            <a:pPr algn="just" marL="525780" marR="64135" indent="-229235">
              <a:lnSpc>
                <a:spcPct val="101699"/>
              </a:lnSpc>
              <a:buFont typeface="Calibri"/>
              <a:buAutoNum type="arabicPeriod"/>
              <a:tabLst>
                <a:tab pos="526415" algn="l"/>
              </a:tabLst>
            </a:pPr>
            <a:r>
              <a:rPr dirty="0" sz="1200" spc="-5" b="1">
                <a:latin typeface="Calibri"/>
                <a:cs typeface="Calibri"/>
              </a:rPr>
              <a:t>Cluster </a:t>
            </a:r>
            <a:r>
              <a:rPr dirty="0" sz="1200" b="1">
                <a:latin typeface="Calibri"/>
                <a:cs typeface="Calibri"/>
              </a:rPr>
              <a:t>A </a:t>
            </a:r>
            <a:r>
              <a:rPr dirty="0" sz="1200">
                <a:latin typeface="Calibri"/>
                <a:cs typeface="Calibri"/>
              </a:rPr>
              <a:t>is a </a:t>
            </a:r>
            <a:r>
              <a:rPr dirty="0" sz="1200" spc="-5">
                <a:latin typeface="Calibri"/>
                <a:cs typeface="Calibri"/>
              </a:rPr>
              <a:t>socially </a:t>
            </a:r>
            <a:r>
              <a:rPr dirty="0" sz="1200">
                <a:latin typeface="Calibri"/>
                <a:cs typeface="Calibri"/>
              </a:rPr>
              <a:t>avoidant </a:t>
            </a:r>
            <a:r>
              <a:rPr dirty="0" sz="1200" spc="-5">
                <a:latin typeface="Calibri"/>
                <a:cs typeface="Calibri"/>
              </a:rPr>
              <a:t>group, </a:t>
            </a:r>
            <a:r>
              <a:rPr dirty="0" sz="1200" spc="-10">
                <a:latin typeface="Calibri"/>
                <a:cs typeface="Calibri"/>
              </a:rPr>
              <a:t>who </a:t>
            </a:r>
            <a:r>
              <a:rPr dirty="0" sz="1200">
                <a:latin typeface="Calibri"/>
                <a:cs typeface="Calibri"/>
              </a:rPr>
              <a:t>also struggle </a:t>
            </a:r>
            <a:r>
              <a:rPr dirty="0" sz="1200" spc="-5">
                <a:latin typeface="Calibri"/>
                <a:cs typeface="Calibri"/>
              </a:rPr>
              <a:t>with reality testing. </a:t>
            </a:r>
            <a:r>
              <a:rPr dirty="0" sz="1200">
                <a:latin typeface="Calibri"/>
                <a:cs typeface="Calibri"/>
              </a:rPr>
              <a:t>This </a:t>
            </a:r>
            <a:r>
              <a:rPr dirty="0" sz="1200" spc="-5">
                <a:latin typeface="Calibri"/>
                <a:cs typeface="Calibri"/>
              </a:rPr>
              <a:t>group </a:t>
            </a:r>
            <a:r>
              <a:rPr dirty="0" sz="1200">
                <a:latin typeface="Calibri"/>
                <a:cs typeface="Calibri"/>
              </a:rPr>
              <a:t>may </a:t>
            </a:r>
            <a:r>
              <a:rPr dirty="0" sz="1200" spc="-10">
                <a:latin typeface="Calibri"/>
                <a:cs typeface="Calibri"/>
              </a:rPr>
              <a:t>not  </a:t>
            </a:r>
            <a:r>
              <a:rPr dirty="0" sz="1200" spc="-5">
                <a:latin typeface="Calibri"/>
                <a:cs typeface="Calibri"/>
              </a:rPr>
              <a:t>often come </a:t>
            </a:r>
            <a:r>
              <a:rPr dirty="0" sz="1200">
                <a:latin typeface="Calibri"/>
                <a:cs typeface="Calibri"/>
              </a:rPr>
              <a:t>to the </a:t>
            </a:r>
            <a:r>
              <a:rPr dirty="0" sz="1200" spc="-5">
                <a:latin typeface="Calibri"/>
                <a:cs typeface="Calibri"/>
              </a:rPr>
              <a:t>attention of mental health services </a:t>
            </a:r>
            <a:r>
              <a:rPr dirty="0" sz="1200">
                <a:latin typeface="Calibri"/>
                <a:cs typeface="Calibri"/>
              </a:rPr>
              <a:t>because </a:t>
            </a:r>
            <a:r>
              <a:rPr dirty="0" sz="1200" spc="-5">
                <a:latin typeface="Calibri"/>
                <a:cs typeface="Calibri"/>
              </a:rPr>
              <a:t>they are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avoidant.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Calibri"/>
              <a:buAutoNum type="arabicPeriod"/>
            </a:pPr>
            <a:endParaRPr sz="1200">
              <a:latin typeface="Calibri"/>
              <a:cs typeface="Calibri"/>
            </a:endParaRPr>
          </a:p>
          <a:p>
            <a:pPr algn="just" marL="525780" marR="60325" indent="-229235">
              <a:lnSpc>
                <a:spcPct val="101699"/>
              </a:lnSpc>
              <a:buFont typeface="Calibri"/>
              <a:buAutoNum type="arabicPeriod"/>
              <a:tabLst>
                <a:tab pos="526415" algn="l"/>
              </a:tabLst>
            </a:pPr>
            <a:r>
              <a:rPr dirty="0" sz="1200" spc="-5" b="1">
                <a:latin typeface="Calibri"/>
                <a:cs typeface="Calibri"/>
              </a:rPr>
              <a:t>Cluster </a:t>
            </a:r>
            <a:r>
              <a:rPr dirty="0" sz="1200" b="1">
                <a:latin typeface="Calibri"/>
                <a:cs typeface="Calibri"/>
              </a:rPr>
              <a:t>B </a:t>
            </a:r>
            <a:r>
              <a:rPr dirty="0" sz="1200">
                <a:latin typeface="Calibri"/>
                <a:cs typeface="Calibri"/>
              </a:rPr>
              <a:t>is the </a:t>
            </a:r>
            <a:r>
              <a:rPr dirty="0" sz="1200" spc="-5">
                <a:latin typeface="Calibri"/>
                <a:cs typeface="Calibri"/>
              </a:rPr>
              <a:t>group that </a:t>
            </a:r>
            <a:r>
              <a:rPr dirty="0" sz="1200">
                <a:latin typeface="Calibri"/>
                <a:cs typeface="Calibri"/>
              </a:rPr>
              <a:t>draws </a:t>
            </a:r>
            <a:r>
              <a:rPr dirty="0" sz="1200" spc="-5">
                <a:latin typeface="Calibri"/>
                <a:cs typeface="Calibri"/>
              </a:rPr>
              <a:t>most professional attention because people with </a:t>
            </a:r>
            <a:r>
              <a:rPr dirty="0" sz="1200" spc="10">
                <a:latin typeface="Calibri"/>
                <a:cs typeface="Calibri"/>
              </a:rPr>
              <a:t>this </a:t>
            </a:r>
            <a:r>
              <a:rPr dirty="0" sz="1200" spc="-5">
                <a:latin typeface="Calibri"/>
                <a:cs typeface="Calibri"/>
              </a:rPr>
              <a:t>kind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PD  experience high levels of subjective distress and </a:t>
            </a:r>
            <a:r>
              <a:rPr dirty="0" sz="1200">
                <a:latin typeface="Calibri"/>
                <a:cs typeface="Calibri"/>
              </a:rPr>
              <a:t>also </a:t>
            </a:r>
            <a:r>
              <a:rPr dirty="0" sz="1200" spc="-5">
                <a:latin typeface="Calibri"/>
                <a:cs typeface="Calibri"/>
              </a:rPr>
              <a:t>get into highly conflicted relationships with  others; especially partners, caregivers and </a:t>
            </a:r>
            <a:r>
              <a:rPr dirty="0" sz="1200">
                <a:latin typeface="Calibri"/>
                <a:cs typeface="Calibri"/>
              </a:rPr>
              <a:t>family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members.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Calibri"/>
              <a:buAutoNum type="arabicPeriod"/>
            </a:pPr>
            <a:endParaRPr sz="1200">
              <a:latin typeface="Calibri"/>
              <a:cs typeface="Calibri"/>
            </a:endParaRPr>
          </a:p>
          <a:p>
            <a:pPr algn="just" marL="525780" marR="60325" indent="-229235">
              <a:lnSpc>
                <a:spcPct val="101699"/>
              </a:lnSpc>
              <a:buFont typeface="Calibri"/>
              <a:buAutoNum type="arabicPeriod"/>
              <a:tabLst>
                <a:tab pos="526415" algn="l"/>
              </a:tabLst>
            </a:pPr>
            <a:r>
              <a:rPr dirty="0" sz="1200" spc="-5" b="1">
                <a:latin typeface="Calibri"/>
                <a:cs typeface="Calibri"/>
              </a:rPr>
              <a:t>Cluster </a:t>
            </a:r>
            <a:r>
              <a:rPr dirty="0" sz="1200" b="1">
                <a:latin typeface="Calibri"/>
                <a:cs typeface="Calibri"/>
              </a:rPr>
              <a:t>C </a:t>
            </a:r>
            <a:r>
              <a:rPr dirty="0" sz="1200">
                <a:latin typeface="Calibri"/>
                <a:cs typeface="Calibri"/>
              </a:rPr>
              <a:t>is an </a:t>
            </a:r>
            <a:r>
              <a:rPr dirty="0" sz="1200" spc="-5">
                <a:latin typeface="Calibri"/>
                <a:cs typeface="Calibri"/>
              </a:rPr>
              <a:t>anxious </a:t>
            </a:r>
            <a:r>
              <a:rPr dirty="0" sz="1200">
                <a:latin typeface="Calibri"/>
                <a:cs typeface="Calibri"/>
              </a:rPr>
              <a:t>group, </a:t>
            </a:r>
            <a:r>
              <a:rPr dirty="0" sz="1200" spc="-10">
                <a:latin typeface="Calibri"/>
                <a:cs typeface="Calibri"/>
              </a:rPr>
              <a:t>who </a:t>
            </a:r>
            <a:r>
              <a:rPr dirty="0" sz="1200">
                <a:latin typeface="Calibri"/>
                <a:cs typeface="Calibri"/>
              </a:rPr>
              <a:t>also </a:t>
            </a:r>
            <a:r>
              <a:rPr dirty="0" sz="1200" spc="-5">
                <a:latin typeface="Calibri"/>
                <a:cs typeface="Calibri"/>
              </a:rPr>
              <a:t>avoid relationships with others </a:t>
            </a:r>
            <a:r>
              <a:rPr dirty="0" sz="1200">
                <a:latin typeface="Calibri"/>
                <a:cs typeface="Calibri"/>
              </a:rPr>
              <a:t>because of high levels of  </a:t>
            </a:r>
            <a:r>
              <a:rPr dirty="0" sz="1200" spc="-5">
                <a:latin typeface="Calibri"/>
                <a:cs typeface="Calibri"/>
              </a:rPr>
              <a:t>obsessional anxiety and </a:t>
            </a:r>
            <a:r>
              <a:rPr dirty="0" sz="1200">
                <a:latin typeface="Calibri"/>
                <a:cs typeface="Calibri"/>
              </a:rPr>
              <a:t>associated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depression.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1188" y="332993"/>
            <a:ext cx="6839584" cy="0"/>
          </a:xfrm>
          <a:custGeom>
            <a:avLst/>
            <a:gdLst/>
            <a:ahLst/>
            <a:cxnLst/>
            <a:rect l="l" t="t" r="r" b="b"/>
            <a:pathLst>
              <a:path w="6839584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56388">
            <a:solidFill>
              <a:srgbClr val="B1A0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32993" y="304799"/>
            <a:ext cx="0" cy="10084435"/>
          </a:xfrm>
          <a:custGeom>
            <a:avLst/>
            <a:gdLst/>
            <a:ahLst/>
            <a:cxnLst/>
            <a:rect l="l" t="t" r="r" b="b"/>
            <a:pathLst>
              <a:path w="0" h="10084435">
                <a:moveTo>
                  <a:pt x="0" y="0"/>
                </a:moveTo>
                <a:lnTo>
                  <a:pt x="0" y="10084003"/>
                </a:lnTo>
              </a:path>
            </a:pathLst>
          </a:custGeom>
          <a:ln w="56387">
            <a:solidFill>
              <a:srgbClr val="B1A0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228992" y="304799"/>
            <a:ext cx="0" cy="10084435"/>
          </a:xfrm>
          <a:custGeom>
            <a:avLst/>
            <a:gdLst/>
            <a:ahLst/>
            <a:cxnLst/>
            <a:rect l="l" t="t" r="r" b="b"/>
            <a:pathLst>
              <a:path w="0" h="10084435">
                <a:moveTo>
                  <a:pt x="0" y="0"/>
                </a:moveTo>
                <a:lnTo>
                  <a:pt x="0" y="10084003"/>
                </a:lnTo>
              </a:path>
            </a:pathLst>
          </a:custGeom>
          <a:ln w="56692">
            <a:solidFill>
              <a:srgbClr val="B1A0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1188" y="10360608"/>
            <a:ext cx="6839584" cy="0"/>
          </a:xfrm>
          <a:custGeom>
            <a:avLst/>
            <a:gdLst/>
            <a:ahLst/>
            <a:cxnLst/>
            <a:rect l="l" t="t" r="r" b="b"/>
            <a:pathLst>
              <a:path w="6839584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56388">
            <a:solidFill>
              <a:srgbClr val="B1A0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101598"/>
            <a:ext cx="6674484" cy="84404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6350">
              <a:lnSpc>
                <a:spcPct val="117100"/>
              </a:lnSpc>
              <a:spcBef>
                <a:spcPts val="105"/>
              </a:spcBef>
            </a:pPr>
            <a:r>
              <a:rPr dirty="0" sz="1200" spc="-5">
                <a:latin typeface="Calibri"/>
                <a:cs typeface="Calibri"/>
              </a:rPr>
              <a:t>People with Cluster </a:t>
            </a:r>
            <a:r>
              <a:rPr dirty="0" sz="1200">
                <a:latin typeface="Calibri"/>
                <a:cs typeface="Calibri"/>
              </a:rPr>
              <a:t>B </a:t>
            </a:r>
            <a:r>
              <a:rPr dirty="0" sz="1200" spc="-5">
                <a:latin typeface="Calibri"/>
                <a:cs typeface="Calibri"/>
              </a:rPr>
              <a:t>disorders struggle with both care </a:t>
            </a:r>
            <a:r>
              <a:rPr dirty="0" sz="1200">
                <a:latin typeface="Calibri"/>
                <a:cs typeface="Calibri"/>
              </a:rPr>
              <a:t>giving </a:t>
            </a:r>
            <a:r>
              <a:rPr dirty="0" sz="1200" spc="-5">
                <a:latin typeface="Calibri"/>
                <a:cs typeface="Calibri"/>
              </a:rPr>
              <a:t>and eliciting relationships which generate  strong and painful feelings, often associated with childhood trauma. They </a:t>
            </a:r>
            <a:r>
              <a:rPr dirty="0" sz="1200">
                <a:latin typeface="Calibri"/>
                <a:cs typeface="Calibri"/>
              </a:rPr>
              <a:t>are at </a:t>
            </a:r>
            <a:r>
              <a:rPr dirty="0" sz="1200" spc="-5">
                <a:latin typeface="Calibri"/>
                <a:cs typeface="Calibri"/>
              </a:rPr>
              <a:t>increased </a:t>
            </a:r>
            <a:r>
              <a:rPr dirty="0" sz="1200">
                <a:latin typeface="Calibri"/>
                <a:cs typeface="Calibri"/>
              </a:rPr>
              <a:t>risk of </a:t>
            </a:r>
            <a:r>
              <a:rPr dirty="0" sz="1200" spc="-5">
                <a:latin typeface="Calibri"/>
                <a:cs typeface="Calibri"/>
              </a:rPr>
              <a:t>becoming  perpetrators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domestic </a:t>
            </a:r>
            <a:r>
              <a:rPr dirty="0" sz="1200">
                <a:latin typeface="Calibri"/>
                <a:cs typeface="Calibri"/>
              </a:rPr>
              <a:t>violence </a:t>
            </a:r>
            <a:r>
              <a:rPr dirty="0" sz="1200" spc="-5">
                <a:latin typeface="Calibri"/>
                <a:cs typeface="Calibri"/>
              </a:rPr>
              <a:t>and child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maltreatment.</a:t>
            </a:r>
            <a:endParaRPr sz="1200">
              <a:latin typeface="Calibri"/>
              <a:cs typeface="Calibri"/>
            </a:endParaRPr>
          </a:p>
          <a:p>
            <a:pPr algn="just" marL="12700" marR="5080">
              <a:lnSpc>
                <a:spcPct val="117100"/>
              </a:lnSpc>
              <a:spcBef>
                <a:spcPts val="1000"/>
              </a:spcBef>
            </a:pPr>
            <a:r>
              <a:rPr dirty="0" sz="1200" spc="-5">
                <a:latin typeface="Calibri"/>
                <a:cs typeface="Calibri"/>
              </a:rPr>
              <a:t>People with PD often have insecure attachment systems and struggle </a:t>
            </a:r>
            <a:r>
              <a:rPr dirty="0" sz="1200">
                <a:latin typeface="Calibri"/>
                <a:cs typeface="Calibri"/>
              </a:rPr>
              <a:t>to manage </a:t>
            </a:r>
            <a:r>
              <a:rPr dirty="0" sz="1200" spc="-5">
                <a:latin typeface="Calibri"/>
                <a:cs typeface="Calibri"/>
              </a:rPr>
              <a:t>distress effectively, trust  others </a:t>
            </a:r>
            <a:r>
              <a:rPr dirty="0" sz="1200">
                <a:latin typeface="Calibri"/>
                <a:cs typeface="Calibri"/>
              </a:rPr>
              <a:t>or </a:t>
            </a:r>
            <a:r>
              <a:rPr dirty="0" sz="1200" spc="-5">
                <a:latin typeface="Calibri"/>
                <a:cs typeface="Calibri"/>
              </a:rPr>
              <a:t>express negative </a:t>
            </a:r>
            <a:r>
              <a:rPr dirty="0" sz="1200">
                <a:latin typeface="Calibri"/>
                <a:cs typeface="Calibri"/>
              </a:rPr>
              <a:t>feelings </a:t>
            </a:r>
            <a:r>
              <a:rPr dirty="0" sz="1200" spc="-5">
                <a:latin typeface="Calibri"/>
                <a:cs typeface="Calibri"/>
              </a:rPr>
              <a:t>effectively. </a:t>
            </a:r>
            <a:r>
              <a:rPr dirty="0" sz="1200">
                <a:latin typeface="Calibri"/>
                <a:cs typeface="Calibri"/>
              </a:rPr>
              <a:t>They </a:t>
            </a:r>
            <a:r>
              <a:rPr dirty="0" sz="1200" spc="-5">
                <a:latin typeface="Calibri"/>
                <a:cs typeface="Calibri"/>
              </a:rPr>
              <a:t>often express distress physically </a:t>
            </a:r>
            <a:r>
              <a:rPr dirty="0" sz="1200">
                <a:latin typeface="Calibri"/>
                <a:cs typeface="Calibri"/>
              </a:rPr>
              <a:t>via </a:t>
            </a:r>
            <a:r>
              <a:rPr dirty="0" sz="1200" spc="-5">
                <a:latin typeface="Calibri"/>
                <a:cs typeface="Calibri"/>
              </a:rPr>
              <a:t>self-harm, eating  disorders </a:t>
            </a:r>
            <a:r>
              <a:rPr dirty="0" sz="1200">
                <a:latin typeface="Calibri"/>
                <a:cs typeface="Calibri"/>
              </a:rPr>
              <a:t>or getting </a:t>
            </a:r>
            <a:r>
              <a:rPr dirty="0" sz="1200" spc="-5">
                <a:latin typeface="Calibri"/>
                <a:cs typeface="Calibri"/>
              </a:rPr>
              <a:t>into </a:t>
            </a:r>
            <a:r>
              <a:rPr dirty="0" sz="1200">
                <a:latin typeface="Calibri"/>
                <a:cs typeface="Calibri"/>
              </a:rPr>
              <a:t>angry </a:t>
            </a:r>
            <a:r>
              <a:rPr dirty="0" sz="1200" spc="-5">
                <a:latin typeface="Calibri"/>
                <a:cs typeface="Calibri"/>
              </a:rPr>
              <a:t>conflicts with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others.</a:t>
            </a:r>
            <a:endParaRPr sz="1200">
              <a:latin typeface="Calibri"/>
              <a:cs typeface="Calibri"/>
            </a:endParaRPr>
          </a:p>
          <a:p>
            <a:pPr algn="just" marL="12700" marR="5080">
              <a:lnSpc>
                <a:spcPct val="117100"/>
              </a:lnSpc>
              <a:spcBef>
                <a:spcPts val="990"/>
              </a:spcBef>
            </a:pPr>
            <a:r>
              <a:rPr dirty="0" sz="1200" spc="-5">
                <a:latin typeface="Calibri"/>
                <a:cs typeface="Calibri"/>
              </a:rPr>
              <a:t>Therapies </a:t>
            </a:r>
            <a:r>
              <a:rPr dirty="0" sz="1200">
                <a:latin typeface="Calibri"/>
                <a:cs typeface="Calibri"/>
              </a:rPr>
              <a:t>are available </a:t>
            </a:r>
            <a:r>
              <a:rPr dirty="0" sz="1200" spc="-5">
                <a:latin typeface="Calibri"/>
                <a:cs typeface="Calibri"/>
              </a:rPr>
              <a:t>that can help people with </a:t>
            </a:r>
            <a:r>
              <a:rPr dirty="0" sz="1200">
                <a:latin typeface="Calibri"/>
                <a:cs typeface="Calibri"/>
              </a:rPr>
              <a:t>PD improve </a:t>
            </a:r>
            <a:r>
              <a:rPr dirty="0" sz="1200" spc="-5">
                <a:latin typeface="Calibri"/>
                <a:cs typeface="Calibri"/>
              </a:rPr>
              <a:t>their experience </a:t>
            </a:r>
            <a:r>
              <a:rPr dirty="0" sz="1200">
                <a:latin typeface="Calibri"/>
                <a:cs typeface="Calibri"/>
              </a:rPr>
              <a:t>and </a:t>
            </a:r>
            <a:r>
              <a:rPr dirty="0" sz="1200" spc="-5">
                <a:latin typeface="Calibri"/>
                <a:cs typeface="Calibri"/>
              </a:rPr>
              <a:t>relationships; however  people with PD </a:t>
            </a:r>
            <a:r>
              <a:rPr dirty="0" sz="1200">
                <a:latin typeface="Calibri"/>
                <a:cs typeface="Calibri"/>
              </a:rPr>
              <a:t>struggle to engage </a:t>
            </a:r>
            <a:r>
              <a:rPr dirty="0" sz="1200" spc="-1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therapy initially. Professionals working with people with </a:t>
            </a:r>
            <a:r>
              <a:rPr dirty="0" sz="1200">
                <a:latin typeface="Calibri"/>
                <a:cs typeface="Calibri"/>
              </a:rPr>
              <a:t>PD may find  </a:t>
            </a:r>
            <a:r>
              <a:rPr dirty="0" sz="1200" spc="-5">
                <a:latin typeface="Calibri"/>
                <a:cs typeface="Calibri"/>
              </a:rPr>
              <a:t>themselves </a:t>
            </a:r>
            <a:r>
              <a:rPr dirty="0" sz="1200">
                <a:latin typeface="Calibri"/>
                <a:cs typeface="Calibri"/>
              </a:rPr>
              <a:t>acting </a:t>
            </a:r>
            <a:r>
              <a:rPr dirty="0" sz="1200" spc="-5">
                <a:latin typeface="Calibri"/>
                <a:cs typeface="Calibri"/>
              </a:rPr>
              <a:t>out conflicted relationships with patients and </a:t>
            </a:r>
            <a:r>
              <a:rPr dirty="0" sz="1200">
                <a:latin typeface="Calibri"/>
                <a:cs typeface="Calibri"/>
              </a:rPr>
              <a:t>for </a:t>
            </a:r>
            <a:r>
              <a:rPr dirty="0" sz="1200" spc="-5">
                <a:latin typeface="Calibri"/>
                <a:cs typeface="Calibri"/>
              </a:rPr>
              <a:t>this </a:t>
            </a:r>
            <a:r>
              <a:rPr dirty="0" sz="1200">
                <a:latin typeface="Calibri"/>
                <a:cs typeface="Calibri"/>
              </a:rPr>
              <a:t>reason </a:t>
            </a:r>
            <a:r>
              <a:rPr dirty="0" sz="1200" spc="-5">
                <a:latin typeface="Calibri"/>
                <a:cs typeface="Calibri"/>
              </a:rPr>
              <a:t>clinical supervision </a:t>
            </a:r>
            <a:r>
              <a:rPr dirty="0" sz="1200">
                <a:latin typeface="Calibri"/>
                <a:cs typeface="Calibri"/>
              </a:rPr>
              <a:t>is  </a:t>
            </a:r>
            <a:r>
              <a:rPr dirty="0" sz="1200" spc="-5">
                <a:latin typeface="Calibri"/>
                <a:cs typeface="Calibri"/>
              </a:rPr>
              <a:t>strongly advised. Effective communication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5">
                <a:latin typeface="Calibri"/>
                <a:cs typeface="Calibri"/>
              </a:rPr>
              <a:t>essential </a:t>
            </a:r>
            <a:r>
              <a:rPr dirty="0" sz="120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multi-agency working </a:t>
            </a:r>
            <a:r>
              <a:rPr dirty="0" sz="1200">
                <a:latin typeface="Calibri"/>
                <a:cs typeface="Calibri"/>
              </a:rPr>
              <a:t>as </a:t>
            </a:r>
            <a:r>
              <a:rPr dirty="0" sz="1200" spc="-5">
                <a:latin typeface="Calibri"/>
                <a:cs typeface="Calibri"/>
              </a:rPr>
              <a:t>people with </a:t>
            </a:r>
            <a:r>
              <a:rPr dirty="0" sz="1200">
                <a:latin typeface="Calibri"/>
                <a:cs typeface="Calibri"/>
              </a:rPr>
              <a:t>PD </a:t>
            </a:r>
            <a:r>
              <a:rPr dirty="0" sz="1200" spc="-5">
                <a:latin typeface="Calibri"/>
                <a:cs typeface="Calibri"/>
              </a:rPr>
              <a:t>can  present very differently to different practitioners which can split professional</a:t>
            </a:r>
            <a:r>
              <a:rPr dirty="0" sz="1200" spc="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opinion.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Mothering </a:t>
            </a:r>
            <a:r>
              <a:rPr dirty="0" sz="1400" b="1">
                <a:latin typeface="Calibri"/>
                <a:cs typeface="Calibri"/>
              </a:rPr>
              <a:t>and</a:t>
            </a:r>
            <a:r>
              <a:rPr dirty="0" sz="1400" spc="-1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PD</a:t>
            </a:r>
            <a:endParaRPr sz="1400">
              <a:latin typeface="Calibri"/>
              <a:cs typeface="Calibri"/>
            </a:endParaRPr>
          </a:p>
          <a:p>
            <a:pPr algn="just" marL="12700" marR="5080">
              <a:lnSpc>
                <a:spcPct val="116900"/>
              </a:lnSpc>
              <a:spcBef>
                <a:spcPts val="1040"/>
              </a:spcBef>
            </a:pPr>
            <a:r>
              <a:rPr dirty="0" sz="1200" spc="-5">
                <a:latin typeface="Calibri"/>
                <a:cs typeface="Calibri"/>
              </a:rPr>
              <a:t>It can </a:t>
            </a:r>
            <a:r>
              <a:rPr dirty="0" sz="1200">
                <a:latin typeface="Calibri"/>
                <a:cs typeface="Calibri"/>
              </a:rPr>
              <a:t>be </a:t>
            </a:r>
            <a:r>
              <a:rPr dirty="0" sz="1200" spc="-5">
                <a:latin typeface="Calibri"/>
                <a:cs typeface="Calibri"/>
              </a:rPr>
              <a:t>difficult for parents with </a:t>
            </a:r>
            <a:r>
              <a:rPr dirty="0" sz="1200">
                <a:latin typeface="Calibri"/>
                <a:cs typeface="Calibri"/>
              </a:rPr>
              <a:t>PD </a:t>
            </a:r>
            <a:r>
              <a:rPr dirty="0" sz="1200" spc="-5">
                <a:latin typeface="Calibri"/>
                <a:cs typeface="Calibri"/>
              </a:rPr>
              <a:t>to </a:t>
            </a:r>
            <a:r>
              <a:rPr dirty="0" sz="1200">
                <a:latin typeface="Calibri"/>
                <a:cs typeface="Calibri"/>
              </a:rPr>
              <a:t>get </a:t>
            </a:r>
            <a:r>
              <a:rPr dirty="0" sz="1200" spc="-5">
                <a:latin typeface="Calibri"/>
                <a:cs typeface="Calibri"/>
              </a:rPr>
              <a:t>therapeutic help that addresses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impact </a:t>
            </a:r>
            <a:r>
              <a:rPr dirty="0" sz="1200">
                <a:latin typeface="Calibri"/>
                <a:cs typeface="Calibri"/>
              </a:rPr>
              <a:t>on their </a:t>
            </a:r>
            <a:r>
              <a:rPr dirty="0" sz="1200" spc="-5">
                <a:latin typeface="Calibri"/>
                <a:cs typeface="Calibri"/>
              </a:rPr>
              <a:t>parenting,  </a:t>
            </a:r>
            <a:r>
              <a:rPr dirty="0" sz="1200">
                <a:latin typeface="Calibri"/>
                <a:cs typeface="Calibri"/>
              </a:rPr>
              <a:t>as adult </a:t>
            </a:r>
            <a:r>
              <a:rPr dirty="0" sz="1200" spc="-5">
                <a:latin typeface="Calibri"/>
                <a:cs typeface="Calibri"/>
              </a:rPr>
              <a:t>mental health services often </a:t>
            </a:r>
            <a:r>
              <a:rPr dirty="0" sz="1200">
                <a:latin typeface="Calibri"/>
                <a:cs typeface="Calibri"/>
              </a:rPr>
              <a:t>do </a:t>
            </a:r>
            <a:r>
              <a:rPr dirty="0" sz="1200" spc="-5">
                <a:latin typeface="Calibri"/>
                <a:cs typeface="Calibri"/>
              </a:rPr>
              <a:t>not think </a:t>
            </a:r>
            <a:r>
              <a:rPr dirty="0" sz="1200">
                <a:latin typeface="Calibri"/>
                <a:cs typeface="Calibri"/>
              </a:rPr>
              <a:t>about how </a:t>
            </a:r>
            <a:r>
              <a:rPr dirty="0" sz="1200" spc="-5">
                <a:latin typeface="Calibri"/>
                <a:cs typeface="Calibri"/>
              </a:rPr>
              <a:t>mental disorders might affect parenting. </a:t>
            </a:r>
            <a:r>
              <a:rPr dirty="0" sz="1200">
                <a:latin typeface="Calibri"/>
                <a:cs typeface="Calibri"/>
              </a:rPr>
              <a:t>The  Royal </a:t>
            </a:r>
            <a:r>
              <a:rPr dirty="0" sz="1200" spc="-5">
                <a:latin typeface="Calibri"/>
                <a:cs typeface="Calibri"/>
              </a:rPr>
              <a:t>College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Psychiatrists report on parental mental disorder </a:t>
            </a:r>
            <a:r>
              <a:rPr dirty="0" sz="1200">
                <a:latin typeface="Calibri"/>
                <a:cs typeface="Calibri"/>
              </a:rPr>
              <a:t>recommended </a:t>
            </a:r>
            <a:r>
              <a:rPr dirty="0" sz="1200" spc="-5">
                <a:latin typeface="Calibri"/>
                <a:cs typeface="Calibri"/>
              </a:rPr>
              <a:t>that </a:t>
            </a:r>
            <a:r>
              <a:rPr dirty="0" sz="1200" spc="-10">
                <a:latin typeface="Calibri"/>
                <a:cs typeface="Calibri"/>
              </a:rPr>
              <a:t>mental </a:t>
            </a:r>
            <a:r>
              <a:rPr dirty="0" sz="1200" spc="-5">
                <a:latin typeface="Calibri"/>
                <a:cs typeface="Calibri"/>
              </a:rPr>
              <a:t>health  professionals develop more awareness and attention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5">
                <a:latin typeface="Calibri"/>
                <a:cs typeface="Calibri"/>
              </a:rPr>
              <a:t>the needs of dependent children when they </a:t>
            </a:r>
            <a:r>
              <a:rPr dirty="0" sz="1200">
                <a:latin typeface="Calibri"/>
                <a:cs typeface="Calibri"/>
              </a:rPr>
              <a:t>assess  and </a:t>
            </a:r>
            <a:r>
              <a:rPr dirty="0" sz="1200" spc="-5">
                <a:latin typeface="Calibri"/>
                <a:cs typeface="Calibri"/>
              </a:rPr>
              <a:t>treat adults who </a:t>
            </a:r>
            <a:r>
              <a:rPr dirty="0" sz="1200">
                <a:latin typeface="Calibri"/>
                <a:cs typeface="Calibri"/>
              </a:rPr>
              <a:t>are also </a:t>
            </a:r>
            <a:r>
              <a:rPr dirty="0" sz="1200" spc="-5">
                <a:latin typeface="Calibri"/>
                <a:cs typeface="Calibri"/>
              </a:rPr>
              <a:t>parents to read the report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click</a:t>
            </a:r>
            <a:r>
              <a:rPr dirty="0" u="sng" sz="1200" spc="5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dirty="0" u="sng" sz="12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here</a:t>
            </a:r>
            <a:endParaRPr sz="1200">
              <a:latin typeface="Calibri"/>
              <a:cs typeface="Calibri"/>
            </a:endParaRPr>
          </a:p>
          <a:p>
            <a:pPr algn="just" marL="12700" marR="6350">
              <a:lnSpc>
                <a:spcPct val="117100"/>
              </a:lnSpc>
              <a:spcBef>
                <a:spcPts val="1000"/>
              </a:spcBef>
            </a:pPr>
            <a:r>
              <a:rPr dirty="0" sz="1200" spc="-5">
                <a:latin typeface="Calibri"/>
                <a:cs typeface="Calibri"/>
              </a:rPr>
              <a:t>Greenwich perinatal mental health </a:t>
            </a:r>
            <a:r>
              <a:rPr dirty="0" sz="1200">
                <a:latin typeface="Calibri"/>
                <a:cs typeface="Calibri"/>
              </a:rPr>
              <a:t>team </a:t>
            </a:r>
            <a:r>
              <a:rPr dirty="0" sz="1200" spc="-5">
                <a:latin typeface="Calibri"/>
                <a:cs typeface="Calibri"/>
              </a:rPr>
              <a:t>provide support to pregnant women with </a:t>
            </a:r>
            <a:r>
              <a:rPr dirty="0" sz="1200">
                <a:latin typeface="Calibri"/>
                <a:cs typeface="Calibri"/>
              </a:rPr>
              <a:t>PD </a:t>
            </a:r>
            <a:r>
              <a:rPr dirty="0" sz="1200" spc="-5">
                <a:latin typeface="Calibri"/>
                <a:cs typeface="Calibri"/>
              </a:rPr>
              <a:t>and other mental  health issues. Because </a:t>
            </a:r>
            <a:r>
              <a:rPr dirty="0" sz="1200">
                <a:latin typeface="Calibri"/>
                <a:cs typeface="Calibri"/>
              </a:rPr>
              <a:t>of their </a:t>
            </a:r>
            <a:r>
              <a:rPr dirty="0" sz="1200" spc="-5">
                <a:latin typeface="Calibri"/>
                <a:cs typeface="Calibri"/>
              </a:rPr>
              <a:t>attachment difficulties, women with PD often struggle with parenting  </a:t>
            </a:r>
            <a:r>
              <a:rPr dirty="0" sz="1200">
                <a:latin typeface="Calibri"/>
                <a:cs typeface="Calibri"/>
              </a:rPr>
              <a:t>babies </a:t>
            </a:r>
            <a:r>
              <a:rPr dirty="0" sz="1200" spc="-5">
                <a:latin typeface="Calibri"/>
                <a:cs typeface="Calibri"/>
              </a:rPr>
              <a:t>and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emotional intensity that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5">
                <a:latin typeface="Calibri"/>
                <a:cs typeface="Calibri"/>
              </a:rPr>
              <a:t>involved </a:t>
            </a:r>
            <a:r>
              <a:rPr dirty="0" sz="1200">
                <a:latin typeface="Calibri"/>
                <a:cs typeface="Calibri"/>
              </a:rPr>
              <a:t>in caring </a:t>
            </a:r>
            <a:r>
              <a:rPr dirty="0" sz="1200" spc="-5">
                <a:latin typeface="Calibri"/>
                <a:cs typeface="Calibri"/>
              </a:rPr>
              <a:t>for </a:t>
            </a:r>
            <a:r>
              <a:rPr dirty="0" sz="1200">
                <a:latin typeface="Calibri"/>
                <a:cs typeface="Calibri"/>
              </a:rPr>
              <a:t>them. Babies </a:t>
            </a:r>
            <a:r>
              <a:rPr dirty="0" sz="1200" spc="-5">
                <a:latin typeface="Calibri"/>
                <a:cs typeface="Calibri"/>
              </a:rPr>
              <a:t>generate </a:t>
            </a:r>
            <a:r>
              <a:rPr dirty="0" sz="1200">
                <a:latin typeface="Calibri"/>
                <a:cs typeface="Calibri"/>
              </a:rPr>
              <a:t>high </a:t>
            </a:r>
            <a:r>
              <a:rPr dirty="0" sz="1200" spc="-5">
                <a:latin typeface="Calibri"/>
                <a:cs typeface="Calibri"/>
              </a:rPr>
              <a:t>levels </a:t>
            </a:r>
            <a:r>
              <a:rPr dirty="0" sz="1200">
                <a:latin typeface="Calibri"/>
                <a:cs typeface="Calibri"/>
              </a:rPr>
              <a:t>of  </a:t>
            </a:r>
            <a:r>
              <a:rPr dirty="0" sz="1200" spc="-5">
                <a:latin typeface="Calibri"/>
                <a:cs typeface="Calibri"/>
              </a:rPr>
              <a:t>emotion </a:t>
            </a:r>
            <a:r>
              <a:rPr dirty="0" sz="120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their parents, </a:t>
            </a:r>
            <a:r>
              <a:rPr dirty="0" sz="1200">
                <a:latin typeface="Calibri"/>
                <a:cs typeface="Calibri"/>
              </a:rPr>
              <a:t>and </a:t>
            </a:r>
            <a:r>
              <a:rPr dirty="0" sz="1200" spc="-5">
                <a:latin typeface="Calibri"/>
                <a:cs typeface="Calibri"/>
              </a:rPr>
              <a:t>mothers with PD may </a:t>
            </a:r>
            <a:r>
              <a:rPr dirty="0" sz="1200">
                <a:latin typeface="Calibri"/>
                <a:cs typeface="Calibri"/>
              </a:rPr>
              <a:t>struggle </a:t>
            </a:r>
            <a:r>
              <a:rPr dirty="0" sz="1200" spc="-5">
                <a:latin typeface="Calibri"/>
                <a:cs typeface="Calibri"/>
              </a:rPr>
              <a:t>with complex emotions during pregnancy </a:t>
            </a:r>
            <a:r>
              <a:rPr dirty="0" sz="1200">
                <a:latin typeface="Calibri"/>
                <a:cs typeface="Calibri"/>
              </a:rPr>
              <a:t>and  early</a:t>
            </a:r>
            <a:r>
              <a:rPr dirty="0" sz="1200" spc="-5">
                <a:latin typeface="Calibri"/>
                <a:cs typeface="Calibri"/>
              </a:rPr>
              <a:t> childhood.</a:t>
            </a:r>
            <a:endParaRPr sz="1200">
              <a:latin typeface="Calibri"/>
              <a:cs typeface="Calibri"/>
            </a:endParaRPr>
          </a:p>
          <a:p>
            <a:pPr algn="just" marL="12700" marR="5080">
              <a:lnSpc>
                <a:spcPct val="117000"/>
              </a:lnSpc>
              <a:spcBef>
                <a:spcPts val="990"/>
              </a:spcBef>
            </a:pPr>
            <a:r>
              <a:rPr dirty="0" sz="1200">
                <a:latin typeface="Calibri"/>
                <a:cs typeface="Calibri"/>
              </a:rPr>
              <a:t>Women </a:t>
            </a:r>
            <a:r>
              <a:rPr dirty="0" sz="1200" spc="-5">
                <a:latin typeface="Calibri"/>
                <a:cs typeface="Calibri"/>
              </a:rPr>
              <a:t>with PD </a:t>
            </a:r>
            <a:r>
              <a:rPr dirty="0" sz="1200">
                <a:latin typeface="Calibri"/>
                <a:cs typeface="Calibri"/>
              </a:rPr>
              <a:t>are </a:t>
            </a:r>
            <a:r>
              <a:rPr dirty="0" sz="1200" spc="-5">
                <a:latin typeface="Calibri"/>
                <a:cs typeface="Calibri"/>
              </a:rPr>
              <a:t>more likely </a:t>
            </a:r>
            <a:r>
              <a:rPr dirty="0" sz="1200">
                <a:latin typeface="Calibri"/>
                <a:cs typeface="Calibri"/>
              </a:rPr>
              <a:t>to have </a:t>
            </a:r>
            <a:r>
              <a:rPr dirty="0" sz="1200" spc="-5">
                <a:latin typeface="Calibri"/>
                <a:cs typeface="Calibri"/>
              </a:rPr>
              <a:t>complex pregnancies and labours and </a:t>
            </a:r>
            <a:r>
              <a:rPr dirty="0" sz="1200">
                <a:latin typeface="Calibri"/>
                <a:cs typeface="Calibri"/>
              </a:rPr>
              <a:t>are </a:t>
            </a:r>
            <a:r>
              <a:rPr dirty="0" sz="1200" spc="-10">
                <a:latin typeface="Calibri"/>
                <a:cs typeface="Calibri"/>
              </a:rPr>
              <a:t>at </a:t>
            </a:r>
            <a:r>
              <a:rPr dirty="0" sz="1200" spc="-5">
                <a:latin typeface="Calibri"/>
                <a:cs typeface="Calibri"/>
              </a:rPr>
              <a:t>increased </a:t>
            </a:r>
            <a:r>
              <a:rPr dirty="0" sz="1200">
                <a:latin typeface="Calibri"/>
                <a:cs typeface="Calibri"/>
              </a:rPr>
              <a:t>risk </a:t>
            </a:r>
            <a:r>
              <a:rPr dirty="0" sz="1200" spc="-5">
                <a:latin typeface="Calibri"/>
                <a:cs typeface="Calibri"/>
              </a:rPr>
              <a:t>of  </a:t>
            </a:r>
            <a:r>
              <a:rPr dirty="0" sz="1200">
                <a:latin typeface="Calibri"/>
                <a:cs typeface="Calibri"/>
              </a:rPr>
              <a:t>anxiety </a:t>
            </a:r>
            <a:r>
              <a:rPr dirty="0" sz="1200" spc="-5">
                <a:latin typeface="Calibri"/>
                <a:cs typeface="Calibri"/>
              </a:rPr>
              <a:t>and depression </a:t>
            </a:r>
            <a:r>
              <a:rPr dirty="0" sz="1200">
                <a:latin typeface="Calibri"/>
                <a:cs typeface="Calibri"/>
              </a:rPr>
              <a:t>after </a:t>
            </a:r>
            <a:r>
              <a:rPr dirty="0" sz="1200" spc="-5">
                <a:latin typeface="Calibri"/>
                <a:cs typeface="Calibri"/>
              </a:rPr>
              <a:t>birth. </a:t>
            </a:r>
            <a:r>
              <a:rPr dirty="0" sz="1200">
                <a:latin typeface="Calibri"/>
                <a:cs typeface="Calibri"/>
              </a:rPr>
              <a:t>This </a:t>
            </a:r>
            <a:r>
              <a:rPr dirty="0" sz="1200" spc="-5">
                <a:latin typeface="Calibri"/>
                <a:cs typeface="Calibri"/>
              </a:rPr>
              <a:t>emotional turbulence </a:t>
            </a:r>
            <a:r>
              <a:rPr dirty="0" sz="1200">
                <a:latin typeface="Calibri"/>
                <a:cs typeface="Calibri"/>
              </a:rPr>
              <a:t>may </a:t>
            </a:r>
            <a:r>
              <a:rPr dirty="0" sz="1200" spc="-5">
                <a:latin typeface="Calibri"/>
                <a:cs typeface="Calibri"/>
              </a:rPr>
              <a:t>make </a:t>
            </a:r>
            <a:r>
              <a:rPr dirty="0" sz="1200">
                <a:latin typeface="Calibri"/>
                <a:cs typeface="Calibri"/>
              </a:rPr>
              <a:t>it </a:t>
            </a:r>
            <a:r>
              <a:rPr dirty="0" sz="1200" spc="-5">
                <a:latin typeface="Calibri"/>
                <a:cs typeface="Calibri"/>
              </a:rPr>
              <a:t>difficult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5">
                <a:latin typeface="Calibri"/>
                <a:cs typeface="Calibri"/>
              </a:rPr>
              <a:t>recognise and meet  children’s needs. Mothers with </a:t>
            </a:r>
            <a:r>
              <a:rPr dirty="0" sz="1200">
                <a:latin typeface="Calibri"/>
                <a:cs typeface="Calibri"/>
              </a:rPr>
              <a:t>PD </a:t>
            </a:r>
            <a:r>
              <a:rPr dirty="0" sz="1200" spc="-5">
                <a:latin typeface="Calibri"/>
                <a:cs typeface="Calibri"/>
              </a:rPr>
              <a:t>can be highly </a:t>
            </a:r>
            <a:r>
              <a:rPr dirty="0" sz="1200">
                <a:latin typeface="Calibri"/>
                <a:cs typeface="Calibri"/>
              </a:rPr>
              <a:t>ambivalent </a:t>
            </a:r>
            <a:r>
              <a:rPr dirty="0" sz="1200" spc="-5">
                <a:latin typeface="Calibri"/>
                <a:cs typeface="Calibri"/>
              </a:rPr>
              <a:t>about pregnancy </a:t>
            </a:r>
            <a:r>
              <a:rPr dirty="0" sz="1200">
                <a:latin typeface="Calibri"/>
                <a:cs typeface="Calibri"/>
              </a:rPr>
              <a:t>and </a:t>
            </a:r>
            <a:r>
              <a:rPr dirty="0" sz="1200" spc="-5">
                <a:latin typeface="Calibri"/>
                <a:cs typeface="Calibri"/>
              </a:rPr>
              <a:t>parenthood. They </a:t>
            </a:r>
            <a:r>
              <a:rPr dirty="0" sz="1200">
                <a:latin typeface="Calibri"/>
                <a:cs typeface="Calibri"/>
              </a:rPr>
              <a:t>may  </a:t>
            </a:r>
            <a:r>
              <a:rPr dirty="0" sz="1200" spc="-5">
                <a:latin typeface="Calibri"/>
                <a:cs typeface="Calibri"/>
              </a:rPr>
              <a:t>experience intense attachment </a:t>
            </a:r>
            <a:r>
              <a:rPr dirty="0" sz="1200">
                <a:latin typeface="Calibri"/>
                <a:cs typeface="Calibri"/>
              </a:rPr>
              <a:t>to their </a:t>
            </a:r>
            <a:r>
              <a:rPr dirty="0" sz="1200" spc="-5">
                <a:latin typeface="Calibri"/>
                <a:cs typeface="Calibri"/>
              </a:rPr>
              <a:t>babies, but </a:t>
            </a:r>
            <a:r>
              <a:rPr dirty="0" sz="1200">
                <a:latin typeface="Calibri"/>
                <a:cs typeface="Calibri"/>
              </a:rPr>
              <a:t>also </a:t>
            </a:r>
            <a:r>
              <a:rPr dirty="0" sz="1200" spc="-5">
                <a:latin typeface="Calibri"/>
                <a:cs typeface="Calibri"/>
              </a:rPr>
              <a:t>fear their distress </a:t>
            </a:r>
            <a:r>
              <a:rPr dirty="0" sz="1200">
                <a:latin typeface="Calibri"/>
                <a:cs typeface="Calibri"/>
              </a:rPr>
              <a:t>and </a:t>
            </a:r>
            <a:r>
              <a:rPr dirty="0" sz="1200" spc="-5">
                <a:latin typeface="Calibri"/>
                <a:cs typeface="Calibri"/>
              </a:rPr>
              <a:t>neediness. Some mothers  with </a:t>
            </a:r>
            <a:r>
              <a:rPr dirty="0" sz="1200">
                <a:latin typeface="Calibri"/>
                <a:cs typeface="Calibri"/>
              </a:rPr>
              <a:t>PD </a:t>
            </a:r>
            <a:r>
              <a:rPr dirty="0" sz="1200" spc="-5">
                <a:latin typeface="Calibri"/>
                <a:cs typeface="Calibri"/>
              </a:rPr>
              <a:t>develop unusual concerns </a:t>
            </a:r>
            <a:r>
              <a:rPr dirty="0" sz="120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relation </a:t>
            </a:r>
            <a:r>
              <a:rPr dirty="0" sz="1200">
                <a:latin typeface="Calibri"/>
                <a:cs typeface="Calibri"/>
              </a:rPr>
              <a:t>to their </a:t>
            </a:r>
            <a:r>
              <a:rPr dirty="0" sz="1200" spc="-5">
                <a:latin typeface="Calibri"/>
                <a:cs typeface="Calibri"/>
              </a:rPr>
              <a:t>babies, seeing them </a:t>
            </a:r>
            <a:r>
              <a:rPr dirty="0" sz="1200">
                <a:latin typeface="Calibri"/>
                <a:cs typeface="Calibri"/>
              </a:rPr>
              <a:t>as </a:t>
            </a:r>
            <a:r>
              <a:rPr dirty="0" sz="1200" spc="-5">
                <a:latin typeface="Calibri"/>
                <a:cs typeface="Calibri"/>
              </a:rPr>
              <a:t>sick when </a:t>
            </a:r>
            <a:r>
              <a:rPr dirty="0" sz="1200">
                <a:latin typeface="Calibri"/>
                <a:cs typeface="Calibri"/>
              </a:rPr>
              <a:t>they are </a:t>
            </a:r>
            <a:r>
              <a:rPr dirty="0" sz="1200" spc="5">
                <a:latin typeface="Calibri"/>
                <a:cs typeface="Calibri"/>
              </a:rPr>
              <a:t>not. </a:t>
            </a:r>
            <a:r>
              <a:rPr dirty="0" sz="1200">
                <a:latin typeface="Calibri"/>
                <a:cs typeface="Calibri"/>
              </a:rPr>
              <a:t>In  </a:t>
            </a:r>
            <a:r>
              <a:rPr dirty="0" sz="1200" spc="-5">
                <a:latin typeface="Calibri"/>
                <a:cs typeface="Calibri"/>
              </a:rPr>
              <a:t>some cases </a:t>
            </a:r>
            <a:r>
              <a:rPr dirty="0" sz="1200">
                <a:latin typeface="Calibri"/>
                <a:cs typeface="Calibri"/>
              </a:rPr>
              <a:t>this </a:t>
            </a:r>
            <a:r>
              <a:rPr dirty="0" sz="1200" spc="-5">
                <a:latin typeface="Calibri"/>
                <a:cs typeface="Calibri"/>
              </a:rPr>
              <a:t>begins during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pregnancy.</a:t>
            </a:r>
            <a:endParaRPr sz="1200">
              <a:latin typeface="Calibri"/>
              <a:cs typeface="Calibri"/>
            </a:endParaRPr>
          </a:p>
          <a:p>
            <a:pPr algn="just" marL="12700" marR="5715">
              <a:lnSpc>
                <a:spcPct val="117000"/>
              </a:lnSpc>
              <a:spcBef>
                <a:spcPts val="1005"/>
              </a:spcBef>
            </a:pPr>
            <a:r>
              <a:rPr dirty="0" sz="1200" spc="-5">
                <a:latin typeface="Calibri"/>
                <a:cs typeface="Calibri"/>
              </a:rPr>
              <a:t>Mothers with PD </a:t>
            </a:r>
            <a:r>
              <a:rPr dirty="0" sz="1200">
                <a:latin typeface="Calibri"/>
                <a:cs typeface="Calibri"/>
              </a:rPr>
              <a:t>are over </a:t>
            </a:r>
            <a:r>
              <a:rPr dirty="0" sz="1200" spc="-5">
                <a:latin typeface="Calibri"/>
                <a:cs typeface="Calibri"/>
              </a:rPr>
              <a:t>represented among mothers </a:t>
            </a:r>
            <a:r>
              <a:rPr dirty="0" sz="1200" spc="-10">
                <a:latin typeface="Calibri"/>
                <a:cs typeface="Calibri"/>
              </a:rPr>
              <a:t>who </a:t>
            </a:r>
            <a:r>
              <a:rPr dirty="0" sz="1200" spc="-5">
                <a:latin typeface="Calibri"/>
                <a:cs typeface="Calibri"/>
              </a:rPr>
              <a:t>maltreat </a:t>
            </a:r>
            <a:r>
              <a:rPr dirty="0" sz="1200">
                <a:latin typeface="Calibri"/>
                <a:cs typeface="Calibri"/>
              </a:rPr>
              <a:t>their </a:t>
            </a:r>
            <a:r>
              <a:rPr dirty="0" sz="1200" spc="-5">
                <a:latin typeface="Calibri"/>
                <a:cs typeface="Calibri"/>
              </a:rPr>
              <a:t>children. Reviews </a:t>
            </a:r>
            <a:r>
              <a:rPr dirty="0" sz="1200">
                <a:latin typeface="Calibri"/>
                <a:cs typeface="Calibri"/>
              </a:rPr>
              <a:t>of  </a:t>
            </a:r>
            <a:r>
              <a:rPr dirty="0" sz="1200" spc="-5">
                <a:latin typeface="Calibri"/>
                <a:cs typeface="Calibri"/>
              </a:rPr>
              <a:t>maltreatment cases and serious case reviews find that the prevalence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PD </a:t>
            </a:r>
            <a:r>
              <a:rPr dirty="0" sz="120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maltreatment perpetrators  </a:t>
            </a:r>
            <a:r>
              <a:rPr dirty="0" sz="1200">
                <a:latin typeface="Calibri"/>
                <a:cs typeface="Calibri"/>
              </a:rPr>
              <a:t>is much </a:t>
            </a:r>
            <a:r>
              <a:rPr dirty="0" sz="1200" spc="-5">
                <a:latin typeface="Calibri"/>
                <a:cs typeface="Calibri"/>
              </a:rPr>
              <a:t>greater than the </a:t>
            </a:r>
            <a:r>
              <a:rPr dirty="0" sz="1200">
                <a:latin typeface="Calibri"/>
                <a:cs typeface="Calibri"/>
              </a:rPr>
              <a:t>general </a:t>
            </a:r>
            <a:r>
              <a:rPr dirty="0" sz="1200" spc="-5">
                <a:latin typeface="Calibri"/>
                <a:cs typeface="Calibri"/>
              </a:rPr>
              <a:t>population. This </a:t>
            </a:r>
            <a:r>
              <a:rPr dirty="0" sz="1200">
                <a:latin typeface="Calibri"/>
                <a:cs typeface="Calibri"/>
              </a:rPr>
              <a:t>may arise </a:t>
            </a:r>
            <a:r>
              <a:rPr dirty="0" sz="1200" spc="-5">
                <a:latin typeface="Calibri"/>
                <a:cs typeface="Calibri"/>
              </a:rPr>
              <a:t>because mothers with PD often experience  hostility towards </a:t>
            </a:r>
            <a:r>
              <a:rPr dirty="0" sz="1200">
                <a:latin typeface="Calibri"/>
                <a:cs typeface="Calibri"/>
              </a:rPr>
              <a:t>their </a:t>
            </a:r>
            <a:r>
              <a:rPr dirty="0" sz="1200" spc="-5">
                <a:latin typeface="Calibri"/>
                <a:cs typeface="Calibri"/>
              </a:rPr>
              <a:t>children and find </a:t>
            </a:r>
            <a:r>
              <a:rPr dirty="0" sz="1200" spc="-10">
                <a:latin typeface="Calibri"/>
                <a:cs typeface="Calibri"/>
              </a:rPr>
              <a:t>it </a:t>
            </a:r>
            <a:r>
              <a:rPr dirty="0" sz="1200" spc="-5">
                <a:latin typeface="Calibri"/>
                <a:cs typeface="Calibri"/>
              </a:rPr>
              <a:t>hard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5">
                <a:latin typeface="Calibri"/>
                <a:cs typeface="Calibri"/>
              </a:rPr>
              <a:t>trust professionals who </a:t>
            </a:r>
            <a:r>
              <a:rPr dirty="0" sz="1200">
                <a:latin typeface="Calibri"/>
                <a:cs typeface="Calibri"/>
              </a:rPr>
              <a:t>might be able to </a:t>
            </a:r>
            <a:r>
              <a:rPr dirty="0" sz="1200" spc="-5">
                <a:latin typeface="Calibri"/>
                <a:cs typeface="Calibri"/>
              </a:rPr>
              <a:t>help them.  Mothers with PD </a:t>
            </a:r>
            <a:r>
              <a:rPr dirty="0" sz="1200">
                <a:latin typeface="Calibri"/>
                <a:cs typeface="Calibri"/>
              </a:rPr>
              <a:t>may find it </a:t>
            </a:r>
            <a:r>
              <a:rPr dirty="0" sz="1200" spc="-5">
                <a:latin typeface="Calibri"/>
                <a:cs typeface="Calibri"/>
              </a:rPr>
              <a:t>especially </a:t>
            </a:r>
            <a:r>
              <a:rPr dirty="0" sz="1200">
                <a:latin typeface="Calibri"/>
                <a:cs typeface="Calibri"/>
              </a:rPr>
              <a:t>hard </a:t>
            </a:r>
            <a:r>
              <a:rPr dirty="0" sz="1200" spc="-5">
                <a:latin typeface="Calibri"/>
                <a:cs typeface="Calibri"/>
              </a:rPr>
              <a:t>to care </a:t>
            </a:r>
            <a:r>
              <a:rPr dirty="0" sz="1200">
                <a:latin typeface="Calibri"/>
                <a:cs typeface="Calibri"/>
              </a:rPr>
              <a:t>for children </a:t>
            </a:r>
            <a:r>
              <a:rPr dirty="0" sz="1200" spc="-5">
                <a:latin typeface="Calibri"/>
                <a:cs typeface="Calibri"/>
              </a:rPr>
              <a:t>with additional vulnerabilities, which </a:t>
            </a:r>
            <a:r>
              <a:rPr dirty="0" sz="1200">
                <a:latin typeface="Calibri"/>
                <a:cs typeface="Calibri"/>
              </a:rPr>
              <a:t>may  explain </a:t>
            </a:r>
            <a:r>
              <a:rPr dirty="0" sz="1200" spc="-5">
                <a:latin typeface="Calibri"/>
                <a:cs typeface="Calibri"/>
              </a:rPr>
              <a:t>why children </a:t>
            </a:r>
            <a:r>
              <a:rPr dirty="0" sz="1200" spc="-10">
                <a:latin typeface="Calibri"/>
                <a:cs typeface="Calibri"/>
              </a:rPr>
              <a:t>who </a:t>
            </a:r>
            <a:r>
              <a:rPr dirty="0" sz="1200">
                <a:latin typeface="Calibri"/>
                <a:cs typeface="Calibri"/>
              </a:rPr>
              <a:t>are </a:t>
            </a:r>
            <a:r>
              <a:rPr dirty="0" sz="1200" spc="-5">
                <a:latin typeface="Calibri"/>
                <a:cs typeface="Calibri"/>
              </a:rPr>
              <a:t>born prematurely </a:t>
            </a:r>
            <a:r>
              <a:rPr dirty="0" sz="1200">
                <a:latin typeface="Calibri"/>
                <a:cs typeface="Calibri"/>
              </a:rPr>
              <a:t>or </a:t>
            </a:r>
            <a:r>
              <a:rPr dirty="0" sz="1200" spc="-5">
                <a:latin typeface="Calibri"/>
                <a:cs typeface="Calibri"/>
              </a:rPr>
              <a:t>who </a:t>
            </a:r>
            <a:r>
              <a:rPr dirty="0" sz="1200">
                <a:latin typeface="Calibri"/>
                <a:cs typeface="Calibri"/>
              </a:rPr>
              <a:t>have </a:t>
            </a:r>
            <a:r>
              <a:rPr dirty="0" sz="1200" spc="-5">
                <a:latin typeface="Calibri"/>
                <a:cs typeface="Calibri"/>
              </a:rPr>
              <a:t>any physical disability are more likely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5">
                <a:latin typeface="Calibri"/>
                <a:cs typeface="Calibri"/>
              </a:rPr>
              <a:t>be  </a:t>
            </a:r>
            <a:r>
              <a:rPr dirty="0" sz="1200">
                <a:latin typeface="Calibri"/>
                <a:cs typeface="Calibri"/>
              </a:rPr>
              <a:t>maltreated.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61188" y="332993"/>
            <a:ext cx="6839584" cy="0"/>
          </a:xfrm>
          <a:custGeom>
            <a:avLst/>
            <a:gdLst/>
            <a:ahLst/>
            <a:cxnLst/>
            <a:rect l="l" t="t" r="r" b="b"/>
            <a:pathLst>
              <a:path w="6839584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56388">
            <a:solidFill>
              <a:srgbClr val="B1A0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2993" y="304799"/>
            <a:ext cx="0" cy="10084435"/>
          </a:xfrm>
          <a:custGeom>
            <a:avLst/>
            <a:gdLst/>
            <a:ahLst/>
            <a:cxnLst/>
            <a:rect l="l" t="t" r="r" b="b"/>
            <a:pathLst>
              <a:path w="0" h="10084435">
                <a:moveTo>
                  <a:pt x="0" y="0"/>
                </a:moveTo>
                <a:lnTo>
                  <a:pt x="0" y="10084003"/>
                </a:lnTo>
              </a:path>
            </a:pathLst>
          </a:custGeom>
          <a:ln w="56387">
            <a:solidFill>
              <a:srgbClr val="B1A0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28992" y="304799"/>
            <a:ext cx="0" cy="10084435"/>
          </a:xfrm>
          <a:custGeom>
            <a:avLst/>
            <a:gdLst/>
            <a:ahLst/>
            <a:cxnLst/>
            <a:rect l="l" t="t" r="r" b="b"/>
            <a:pathLst>
              <a:path w="0" h="10084435">
                <a:moveTo>
                  <a:pt x="0" y="0"/>
                </a:moveTo>
                <a:lnTo>
                  <a:pt x="0" y="10084003"/>
                </a:lnTo>
              </a:path>
            </a:pathLst>
          </a:custGeom>
          <a:ln w="56692">
            <a:solidFill>
              <a:srgbClr val="B1A0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61188" y="10360608"/>
            <a:ext cx="6839584" cy="0"/>
          </a:xfrm>
          <a:custGeom>
            <a:avLst/>
            <a:gdLst/>
            <a:ahLst/>
            <a:cxnLst/>
            <a:rect l="l" t="t" r="r" b="b"/>
            <a:pathLst>
              <a:path w="6839584" h="0">
                <a:moveTo>
                  <a:pt x="0" y="0"/>
                </a:moveTo>
                <a:lnTo>
                  <a:pt x="6839458" y="0"/>
                </a:lnTo>
              </a:path>
            </a:pathLst>
          </a:custGeom>
          <a:ln w="56388">
            <a:solidFill>
              <a:srgbClr val="B1A0C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150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Sarah Ingram</dc:creator>
  <dcterms:created xsi:type="dcterms:W3CDTF">2019-10-30T16:38:53Z</dcterms:created>
  <dcterms:modified xsi:type="dcterms:W3CDTF">2019-10-30T16:38:53Z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2019-09-23T00:00:00Z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2019-10-30T00:00:00Z</vt:filetime>
  </property>
</Properties>
</file>